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8" r:id="rId2"/>
    <p:sldId id="260" r:id="rId3"/>
    <p:sldId id="267" r:id="rId4"/>
    <p:sldId id="268" r:id="rId5"/>
    <p:sldId id="263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87" d="100"/>
          <a:sy n="87" d="100"/>
        </p:scale>
        <p:origin x="51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/>
            <a:t>Step 1: GPD and Dept. Chair create draft</a:t>
          </a:r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/>
            <a:t>Include Timetable and Process for Advising, Committee Formation, Defense of Dissertation Proposal, and Dissertation Defense</a:t>
          </a:r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97AFB725-9839-43BA-B026-0DD6AA03AD9C}">
      <dgm:prSet phldrT="[Text]"/>
      <dgm:spPr/>
      <dgm:t>
        <a:bodyPr/>
        <a:lstStyle/>
        <a:p>
          <a:r>
            <a:rPr lang="en-US" dirty="0"/>
            <a:t>Include Timetable and Process for Administering Preliminary &amp; Qualifying Exams</a:t>
          </a:r>
        </a:p>
      </dgm:t>
    </dgm:pt>
    <dgm:pt modelId="{CC01022B-5039-457F-931E-79459E3C1DC4}" type="parTrans" cxnId="{97004F90-D1DB-4A84-A8AE-504DE1F07341}">
      <dgm:prSet/>
      <dgm:spPr/>
      <dgm:t>
        <a:bodyPr/>
        <a:lstStyle/>
        <a:p>
          <a:endParaRPr lang="en-US"/>
        </a:p>
      </dgm:t>
    </dgm:pt>
    <dgm:pt modelId="{D5C26250-A06D-4B41-BC14-92648809C21F}" type="sibTrans" cxnId="{97004F90-D1DB-4A84-A8AE-504DE1F07341}">
      <dgm:prSet/>
      <dgm:spPr/>
      <dgm:t>
        <a:bodyPr/>
        <a:lstStyle/>
        <a:p>
          <a:endParaRPr lang="en-US"/>
        </a:p>
      </dgm:t>
    </dgm:pt>
    <dgm:pt modelId="{B86124A4-14C7-49C7-A342-9B2C2B94980B}">
      <dgm:prSet phldrT="[Text]"/>
      <dgm:spPr/>
      <dgm:t>
        <a:bodyPr/>
        <a:lstStyle/>
        <a:p>
          <a:r>
            <a:rPr lang="en-US" dirty="0"/>
            <a:t>What are Annual Metrics for Evaluating Forward Progress?</a:t>
          </a:r>
        </a:p>
      </dgm:t>
    </dgm:pt>
    <dgm:pt modelId="{B2F6F8FA-C3EE-485C-BFEC-A81570DC47D8}" type="parTrans" cxnId="{508A9F6A-C4F1-4147-A5F6-B89293B446E8}">
      <dgm:prSet/>
      <dgm:spPr/>
      <dgm:t>
        <a:bodyPr/>
        <a:lstStyle/>
        <a:p>
          <a:endParaRPr lang="en-US"/>
        </a:p>
      </dgm:t>
    </dgm:pt>
    <dgm:pt modelId="{1114C752-8188-4E63-BFFC-E4081ACE9882}" type="sibTrans" cxnId="{508A9F6A-C4F1-4147-A5F6-B89293B446E8}">
      <dgm:prSet/>
      <dgm:spPr/>
      <dgm:t>
        <a:bodyPr/>
        <a:lstStyle/>
        <a:p>
          <a:endParaRPr lang="en-US"/>
        </a:p>
      </dgm:t>
    </dgm:pt>
    <dgm:pt modelId="{A97FC57D-50D6-4D43-99C3-06D09820F122}">
      <dgm:prSet phldrT="[Text]"/>
      <dgm:spPr/>
      <dgm:t>
        <a:bodyPr/>
        <a:lstStyle/>
        <a:p>
          <a:r>
            <a:rPr lang="en-US" dirty="0"/>
            <a:t>What are Consequences of Insufficient Progress?</a:t>
          </a:r>
        </a:p>
      </dgm:t>
    </dgm:pt>
    <dgm:pt modelId="{5DD877C7-E4D9-4A68-A305-5A7689D3DBE7}" type="parTrans" cxnId="{D286A548-6BB0-4DED-9FB5-D87042DDBE0A}">
      <dgm:prSet/>
      <dgm:spPr/>
      <dgm:t>
        <a:bodyPr/>
        <a:lstStyle/>
        <a:p>
          <a:endParaRPr lang="en-US"/>
        </a:p>
      </dgm:t>
    </dgm:pt>
    <dgm:pt modelId="{C17BCABE-BEF2-4CC4-B037-B6B4866665CD}" type="sibTrans" cxnId="{D286A548-6BB0-4DED-9FB5-D87042DDBE0A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dirty="0"/>
            <a:t>Step 2: Vetted through Graduate Faculty</a:t>
          </a:r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/>
      <dgm:spPr/>
      <dgm:t>
        <a:bodyPr/>
        <a:lstStyle/>
        <a:p>
          <a:r>
            <a:rPr lang="en-US" dirty="0"/>
            <a:t>Does this represent Department’s current policies &amp; procedures?</a:t>
          </a:r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44B2544A-D122-4B95-A36C-B03D9E272B48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9EE40E78-C1B8-4A87-A668-53AD816CED24}" type="parTrans" cxnId="{F89EA6DF-D106-435E-9337-D23286A767A6}">
      <dgm:prSet/>
      <dgm:spPr/>
      <dgm:t>
        <a:bodyPr/>
        <a:lstStyle/>
        <a:p>
          <a:endParaRPr lang="en-US"/>
        </a:p>
      </dgm:t>
    </dgm:pt>
    <dgm:pt modelId="{F32DECE0-DC7F-4DCF-A10D-96A117A49197}" type="sibTrans" cxnId="{F89EA6DF-D106-435E-9337-D23286A767A6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/>
            <a:t>Step 3: Link to Dept. website</a:t>
          </a:r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357008B7-F3FD-489F-A410-81C9A9EFE4DA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ED5EFE54-4C6D-4A88-939B-CE66C6668425}" type="parTrans" cxnId="{8910F93B-7180-4A52-9856-879D102D33F8}">
      <dgm:prSet/>
      <dgm:spPr/>
      <dgm:t>
        <a:bodyPr/>
        <a:lstStyle/>
        <a:p>
          <a:endParaRPr lang="en-US"/>
        </a:p>
      </dgm:t>
    </dgm:pt>
    <dgm:pt modelId="{87BC108C-4915-4A4B-8565-E4BD28BA3C35}" type="sibTrans" cxnId="{8910F93B-7180-4A52-9856-879D102D33F8}">
      <dgm:prSet/>
      <dgm:spPr/>
      <dgm:t>
        <a:bodyPr/>
        <a:lstStyle/>
        <a:p>
          <a:endParaRPr lang="en-US"/>
        </a:p>
      </dgm:t>
    </dgm:pt>
    <dgm:pt modelId="{E5E95E82-EF79-43CA-AA86-43B0E1CBCD3F}">
      <dgm:prSet phldrT="[Text]"/>
      <dgm:spPr/>
      <dgm:t>
        <a:bodyPr/>
        <a:lstStyle/>
        <a:p>
          <a:r>
            <a:rPr lang="en-US" dirty="0"/>
            <a:t>Step 4 Introduce at Graduate Student Orientation</a:t>
          </a:r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n-U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n-US"/>
        </a:p>
      </dgm:t>
    </dgm:pt>
    <dgm:pt modelId="{A81358E0-3DE7-41AD-A28C-ABB22548B1F6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n-U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n-US"/>
        </a:p>
      </dgm:t>
    </dgm:pt>
    <dgm:pt modelId="{37A7C994-CC74-44DD-8777-ED6736B35821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03F017E7-7E3C-4E2C-9CEF-B07099F38801}" type="parTrans" cxnId="{1C5CE732-A00F-4C06-A1A8-B209BC6B496D}">
      <dgm:prSet/>
      <dgm:spPr/>
      <dgm:t>
        <a:bodyPr/>
        <a:lstStyle/>
        <a:p>
          <a:endParaRPr lang="en-US"/>
        </a:p>
      </dgm:t>
    </dgm:pt>
    <dgm:pt modelId="{118572A4-3B5E-487E-8015-6A319369077F}" type="sibTrans" cxnId="{1C5CE732-A00F-4C06-A1A8-B209BC6B496D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</dgm:pt>
  </dgm:ptLst>
  <dgm:cxnLst>
    <dgm:cxn modelId="{1B9593D8-0118-451B-8B48-CC6C91B73C1B}" type="presOf" srcId="{B86124A4-14C7-49C7-A342-9B2C2B94980B}" destId="{98302F07-D6A9-46A5-9807-EBF6C9F5B2DD}" srcOrd="0" destOrd="3" presId="urn:microsoft.com/office/officeart/2005/8/layout/hList6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508A9F6A-C4F1-4147-A5F6-B89293B446E8}" srcId="{082E8A29-955A-4C7C-A174-3E9DCD4DC89B}" destId="{B86124A4-14C7-49C7-A342-9B2C2B94980B}" srcOrd="2" destOrd="0" parTransId="{B2F6F8FA-C3EE-485C-BFEC-A81570DC47D8}" sibTransId="{1114C752-8188-4E63-BFFC-E4081ACE9882}"/>
    <dgm:cxn modelId="{F89EA6DF-D106-435E-9337-D23286A767A6}" srcId="{B6E26FFC-9977-4BBC-BEC7-3D6B63754E52}" destId="{44B2544A-D122-4B95-A36C-B03D9E272B48}" srcOrd="2" destOrd="0" parTransId="{9EE40E78-C1B8-4A87-A668-53AD816CED24}" sibTransId="{F32DECE0-DC7F-4DCF-A10D-96A117A49197}"/>
    <dgm:cxn modelId="{3B50A2DD-8777-42C9-93E1-40A37E404C87}" type="presOf" srcId="{44B2544A-D122-4B95-A36C-B03D9E272B48}" destId="{DAD9059A-916A-4916-A2A8-B42491568DD3}" srcOrd="0" destOrd="3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ECB535CD-5106-41E2-A5E6-D382C3792033}" type="presOf" srcId="{357008B7-F3FD-489F-A410-81C9A9EFE4DA}" destId="{25A33852-3C4B-4406-8856-3A4D6201948C}" srcOrd="0" destOrd="2" presId="urn:microsoft.com/office/officeart/2005/8/layout/hList6"/>
    <dgm:cxn modelId="{AB981D0D-0AD5-4DD6-BA19-D4E75ECF1C7D}" type="presOf" srcId="{A97FC57D-50D6-4D43-99C3-06D09820F122}" destId="{98302F07-D6A9-46A5-9807-EBF6C9F5B2DD}" srcOrd="0" destOrd="4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D286A548-6BB0-4DED-9FB5-D87042DDBE0A}" srcId="{082E8A29-955A-4C7C-A174-3E9DCD4DC89B}" destId="{A97FC57D-50D6-4D43-99C3-06D09820F122}" srcOrd="3" destOrd="0" parTransId="{5DD877C7-E4D9-4A68-A305-5A7689D3DBE7}" sibTransId="{C17BCABE-BEF2-4CC4-B037-B6B4866665CD}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729DA21F-0A99-4CC3-ACFF-2A00EDCAA358}" type="presOf" srcId="{37A7C994-CC74-44DD-8777-ED6736B35821}" destId="{86146B22-5360-4D1B-AC91-3378F10134EE}" srcOrd="0" destOrd="2" presId="urn:microsoft.com/office/officeart/2005/8/layout/hList6"/>
    <dgm:cxn modelId="{97004F90-D1DB-4A84-A8AE-504DE1F07341}" srcId="{082E8A29-955A-4C7C-A174-3E9DCD4DC89B}" destId="{97AFB725-9839-43BA-B026-0DD6AA03AD9C}" srcOrd="1" destOrd="0" parTransId="{CC01022B-5039-457F-931E-79459E3C1DC4}" sibTransId="{D5C26250-A06D-4B41-BC14-92648809C21F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1C5CE732-A00F-4C06-A1A8-B209BC6B496D}" srcId="{E5E95E82-EF79-43CA-AA86-43B0E1CBCD3F}" destId="{37A7C994-CC74-44DD-8777-ED6736B35821}" srcOrd="1" destOrd="0" parTransId="{03F017E7-7E3C-4E2C-9CEF-B07099F38801}" sibTransId="{118572A4-3B5E-487E-8015-6A319369077F}"/>
    <dgm:cxn modelId="{8910F93B-7180-4A52-9856-879D102D33F8}" srcId="{6D0E5D9F-7263-4526-A227-51301233F549}" destId="{357008B7-F3FD-489F-A410-81C9A9EFE4DA}" srcOrd="1" destOrd="0" parTransId="{ED5EFE54-4C6D-4A88-939B-CE66C6668425}" sibTransId="{87BC108C-4915-4A4B-8565-E4BD28BA3C35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3AE2742D-7673-4553-BCDD-292AE3B4BC50}" type="presOf" srcId="{97AFB725-9839-43BA-B026-0DD6AA03AD9C}" destId="{98302F07-D6A9-46A5-9807-EBF6C9F5B2DD}" srcOrd="0" destOrd="2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1: GPD and Dept. Chair create draft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Include Timetable and Process for Advising, Committee Formation, Defense of Dissertation Proposal, and Dissertation Defense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Include Timetable and Process for Administering Preliminary &amp; Qualifying Exams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What are Annual Metrics for Evaluating Forward Progress?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What are Consequences of Insufficient Progress?</a:t>
          </a:r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2: Vetted through Graduate Faculty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Does this represent Department’s current policies &amp; procedures?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3: Link to Dept. website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Step 4 Introduce at Graduate Student Orientation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Task description</a:t>
          </a:r>
        </a:p>
      </dsp:txBody>
      <dsp:txXfrm rot="5400000">
        <a:off x="7349316" y="797242"/>
        <a:ext cx="2278137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1/11/2017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1/11/2017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1/11/2017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Graduate Policies and Procedures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Best Practices: Steve Driese &amp; Chris Rios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Surveys of Baylor Ph.D. Programs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XX units responded, and only a few did not have anything currently prepared</a:t>
            </a:r>
          </a:p>
          <a:p>
            <a:r>
              <a:rPr lang="en-US" dirty="0"/>
              <a:t>Variability of content between different units, ranging from professional booklets to handouts</a:t>
            </a:r>
          </a:p>
          <a:p>
            <a:r>
              <a:rPr lang="en-US" dirty="0"/>
              <a:t>Some, but not all, had their materials accessible online to students; seems logical to have digital documents available on-line</a:t>
            </a:r>
          </a:p>
          <a:p>
            <a:r>
              <a:rPr lang="en-US" dirty="0"/>
              <a:t>Most units regarded their handbook/documents as “current”, but some are currently under revision</a:t>
            </a:r>
          </a:p>
          <a:p>
            <a:r>
              <a:rPr lang="en-US" dirty="0"/>
              <a:t>Some newer Ph.D. programs are needing to get started on their documents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Clear academic expectations (coursework, research, exams, dissertations, etc.)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Clear expectations for professionalism (relationships with faculty and peers, interactions in labs and classrooms, etc.) </a:t>
            </a:r>
          </a:p>
        </p:txBody>
      </p:sp>
    </p:spTree>
    <p:extLst>
      <p:ext uri="{BB962C8B-B14F-4D97-AF65-F5344CB8AC3E}">
        <p14:creationId xmlns:p14="http://schemas.microsoft.com/office/powerpoint/2010/main" val="304833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 startAt="3"/>
            </a:pPr>
            <a:r>
              <a:rPr lang="en-US" sz="2800" dirty="0"/>
              <a:t>Statement about University Resources, especially Title IX and OALA</a:t>
            </a:r>
          </a:p>
          <a:p>
            <a:pPr marL="514350" indent="-514350">
              <a:buAutoNum type="arabicPeriod" startAt="3"/>
            </a:pPr>
            <a:endParaRPr lang="en-US" sz="2800" dirty="0"/>
          </a:p>
          <a:p>
            <a:pPr marL="514350" indent="-514350">
              <a:buAutoNum type="arabicPeriod" startAt="3"/>
            </a:pPr>
            <a:r>
              <a:rPr lang="en-US" sz="2800" dirty="0"/>
              <a:t>Regular student evaluation and feedback</a:t>
            </a:r>
          </a:p>
        </p:txBody>
      </p:sp>
    </p:spTree>
    <p:extLst>
      <p:ext uri="{BB962C8B-B14F-4D97-AF65-F5344CB8AC3E}">
        <p14:creationId xmlns:p14="http://schemas.microsoft.com/office/powerpoint/2010/main" val="346169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Stepwise Process of Building a Policy &amp; Procedures Document/Handbook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491565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Benchmarks for Annual Review of Ph.D. students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GEO for students entering with MS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GEO for students entering without MS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727" y="2743200"/>
            <a:ext cx="5968538" cy="4068218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6" y="2743200"/>
            <a:ext cx="5702531" cy="4068218"/>
          </a:xfrm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111</TotalTime>
  <Words>288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Wingdings</vt:lpstr>
      <vt:lpstr>Educational subjects 16x9</vt:lpstr>
      <vt:lpstr>Graduate Policies and Procedures</vt:lpstr>
      <vt:lpstr>Results of Surveys of Baylor Ph.D. Programs</vt:lpstr>
      <vt:lpstr>Best Practices</vt:lpstr>
      <vt:lpstr>Best Practices</vt:lpstr>
      <vt:lpstr>Stepwise Process of Building a Policy &amp; Procedures Document/Handbook</vt:lpstr>
      <vt:lpstr>Examples of Benchmarks for Annual Review of Ph.D. students</vt:lpstr>
    </vt:vector>
  </TitlesOfParts>
  <Company>Baylor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Graduate Policies and Procedures</dc:title>
  <dc:creator>Driese, Steven G.</dc:creator>
  <cp:lastModifiedBy>Kathleen Robbins</cp:lastModifiedBy>
  <cp:revision>14</cp:revision>
  <dcterms:created xsi:type="dcterms:W3CDTF">2016-09-29T18:46:23Z</dcterms:created>
  <dcterms:modified xsi:type="dcterms:W3CDTF">2017-01-11T20:35:48Z</dcterms:modified>
</cp:coreProperties>
</file>

<file path=docProps/thumbnail.jpeg>
</file>